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2"/>
    <p:sldId id="276" r:id="rId3"/>
    <p:sldId id="278" r:id="rId4"/>
    <p:sldId id="284" r:id="rId5"/>
    <p:sldId id="346" r:id="rId6"/>
    <p:sldId id="347" r:id="rId7"/>
    <p:sldId id="344" r:id="rId8"/>
    <p:sldId id="350" r:id="rId9"/>
    <p:sldId id="348" r:id="rId10"/>
    <p:sldId id="349" r:id="rId11"/>
    <p:sldId id="361" r:id="rId12"/>
    <p:sldId id="351" r:id="rId13"/>
    <p:sldId id="362" r:id="rId14"/>
    <p:sldId id="352" r:id="rId15"/>
    <p:sldId id="353" r:id="rId16"/>
    <p:sldId id="355" r:id="rId17"/>
    <p:sldId id="356" r:id="rId18"/>
    <p:sldId id="354" r:id="rId19"/>
    <p:sldId id="357" r:id="rId20"/>
    <p:sldId id="358" r:id="rId21"/>
    <p:sldId id="359" r:id="rId22"/>
    <p:sldId id="360" r:id="rId23"/>
    <p:sldId id="336" r:id="rId24"/>
    <p:sldId id="337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晓宇" initials="李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06"/>
    <a:srgbClr val="F45631"/>
    <a:srgbClr val="B60005"/>
    <a:srgbClr val="FFFFFF"/>
    <a:srgbClr val="E6E6E6"/>
    <a:srgbClr val="F2F2F2"/>
    <a:srgbClr val="0067E1"/>
    <a:srgbClr val="404040"/>
    <a:srgbClr val="EAEAEA"/>
    <a:srgbClr val="38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6" autoAdjust="0"/>
    <p:restoredTop sz="94660"/>
  </p:normalViewPr>
  <p:slideViewPr>
    <p:cSldViewPr snapToGrid="0">
      <p:cViewPr>
        <p:scale>
          <a:sx n="75" d="100"/>
          <a:sy n="75" d="100"/>
        </p:scale>
        <p:origin x="1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A5B4-425F-4967-9BA7-B929EDDD6DBE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30AE1-BF4F-4B42-8F9F-37C32521ED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que.com/docs/share/5d95bde0-d6ce-4b37-9c26-c3a7c5f64361?#g8gq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charts.apache.org/handbook/zh/get-starte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uque.com/docs/share/5d95bde0-d6ce-4b37-9c26-c3a7c5f64361?#PsaKj" TargetMode="External"/><Relationship Id="rId4" Type="http://schemas.openxmlformats.org/officeDocument/2006/relationships/hyperlink" Target="https://echarts.apache.org/zh/option.html#tit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harts.apache.org/handbook/zh/how-to/chart-types/bar/bar-rac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uque.com/docs/share/5d95bde0-d6ce-4b37-9c26-c3a7c5f64361?#cBeu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que.com/docs/share/5d95bde0-d6ce-4b37-9c26-c3a7c5f64361?#z6u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que.com/docs/share/5d95bde0-d6ce-4b37-9c26-c3a7c5f64361?#saYc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uque.com/docs/share/5d95bde0-d6ce-4b37-9c26-c3a7c5f64361?#XXwt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uque.com/docs/share/5d95bde0-d6ce-4b37-9c26-c3a7c5f64361?#iAz4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hang.org/zh/hom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uque.com/docs/share/5d95bde0-d6ce-4b37-9c26-c3a7c5f64361?#CJHW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que.com/docs/share/5d95bde0-d6ce-4b37-9c26-c3a7c5f64361?#wQPW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charts.apache.org/examples/zh/editor.html?c=bar-race-countr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harts.apache.org/handbook/zh/get-starte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uque.com/docs/share/5d95bde0-d6ce-4b37-9c26-c3a7c5f64361?#ruSO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45809" y="3274342"/>
            <a:ext cx="3319780" cy="491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— 19:00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正式开始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—</a:t>
            </a: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3791" y="2522547"/>
            <a:ext cx="528381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2">
                    <a:lumMod val="1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ECharts-</a:t>
            </a:r>
            <a:r>
              <a:rPr lang="zh-CN" altLang="en-US" sz="4000">
                <a:solidFill>
                  <a:schemeClr val="bg2">
                    <a:lumMod val="1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 sz="4000">
                <a:solidFill>
                  <a:schemeClr val="bg2">
                    <a:lumMod val="1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lang="zh-CN" altLang="en-US" sz="4000">
                <a:solidFill>
                  <a:schemeClr val="bg2">
                    <a:lumMod val="1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排名</a:t>
            </a:r>
            <a:endParaRPr lang="zh-CN" altLang="en-US" sz="4000" dirty="0">
              <a:solidFill>
                <a:schemeClr val="bg2">
                  <a:lumMod val="1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" y="2973325"/>
            <a:ext cx="3400458" cy="159657"/>
          </a:xfrm>
          <a:prstGeom prst="rect">
            <a:avLst/>
          </a:prstGeom>
          <a:solidFill>
            <a:srgbClr val="B6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3214626"/>
            <a:ext cx="4140200" cy="88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40" y="6077118"/>
            <a:ext cx="1557616" cy="455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echarts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基本使用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24892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body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设置为全屏的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的高度设为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100%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设置一个背景图片（选配）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样式代码见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适当增加样式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531724" y="3055610"/>
            <a:ext cx="1788859" cy="985540"/>
            <a:chOff x="5274220" y="808509"/>
            <a:chExt cx="1788859" cy="985540"/>
          </a:xfrm>
        </p:grpSpPr>
        <p:grpSp>
          <p:nvGrpSpPr>
            <p:cNvPr id="24" name="组合 23"/>
            <p:cNvGrpSpPr/>
            <p:nvPr/>
          </p:nvGrpSpPr>
          <p:grpSpPr>
            <a:xfrm>
              <a:off x="5493698" y="808509"/>
              <a:ext cx="1569381" cy="985540"/>
              <a:chOff x="5546085" y="808509"/>
              <a:chExt cx="1569381" cy="98554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869612" y="808509"/>
                <a:ext cx="124585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546085" y="1332384"/>
                <a:ext cx="15648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阿里巴巴普惠体" panose="00020600040101010101" pitchFamily="18" charset="-122"/>
                  </a:rPr>
                  <a:t>Contents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274220" y="945019"/>
              <a:ext cx="516979" cy="517394"/>
              <a:chOff x="1919845" y="2887190"/>
              <a:chExt cx="1237258" cy="123825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257104" y="2887190"/>
                <a:ext cx="899999" cy="899999"/>
              </a:xfrm>
              <a:prstGeom prst="rect">
                <a:avLst/>
              </a:prstGeom>
              <a:solidFill>
                <a:srgbClr val="B6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919845" y="3403284"/>
                <a:ext cx="722157" cy="72215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779157" y="2423160"/>
            <a:ext cx="0" cy="225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45E5B8-8DC4-4402-B686-CCFC52DEF170}"/>
              </a:ext>
            </a:extLst>
          </p:cNvPr>
          <p:cNvSpPr txBox="1"/>
          <p:nvPr/>
        </p:nvSpPr>
        <p:spPr>
          <a:xfrm>
            <a:off x="4662384" y="2423160"/>
            <a:ext cx="2250937" cy="22348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课程介绍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基本使用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05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配置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echarts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图表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1011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参考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官方教程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参考官方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配置项手册</a:t>
            </a:r>
            <a:endParaRPr lang="zh-CN" altLang="en-US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如何配置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7966D6-D269-4704-ADD1-15B9AC6A8168}"/>
              </a:ext>
            </a:extLst>
          </p:cNvPr>
          <p:cNvSpPr txBox="1"/>
          <p:nvPr/>
        </p:nvSpPr>
        <p:spPr>
          <a:xfrm>
            <a:off x="611495" y="3551468"/>
            <a:ext cx="8688147" cy="24892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图表的标题，要求标题字体微软雅黑、字体大小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40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，橙色，左右居中，距离顶部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像素。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调整网格（图表区域），距离顶部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80px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、距离右侧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180px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去掉图例（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legend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）和输入移入提示（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tooltip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完整代码见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5"/>
              </a:rPr>
              <a:t>这里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6FF370-747E-452F-8623-C3A78BF24242}"/>
              </a:ext>
            </a:extLst>
          </p:cNvPr>
          <p:cNvSpPr txBox="1"/>
          <p:nvPr/>
        </p:nvSpPr>
        <p:spPr>
          <a:xfrm>
            <a:off x="611496" y="3046294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案例中小试牛刀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51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531724" y="3055610"/>
            <a:ext cx="1788859" cy="985540"/>
            <a:chOff x="5274220" y="808509"/>
            <a:chExt cx="1788859" cy="985540"/>
          </a:xfrm>
        </p:grpSpPr>
        <p:grpSp>
          <p:nvGrpSpPr>
            <p:cNvPr id="24" name="组合 23"/>
            <p:cNvGrpSpPr/>
            <p:nvPr/>
          </p:nvGrpSpPr>
          <p:grpSpPr>
            <a:xfrm>
              <a:off x="5493698" y="808509"/>
              <a:ext cx="1569381" cy="985540"/>
              <a:chOff x="5546085" y="808509"/>
              <a:chExt cx="1569381" cy="98554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869612" y="808509"/>
                <a:ext cx="124585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546085" y="1332384"/>
                <a:ext cx="15648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阿里巴巴普惠体" panose="00020600040101010101" pitchFamily="18" charset="-122"/>
                  </a:rPr>
                  <a:t>Contents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274220" y="945019"/>
              <a:ext cx="516979" cy="517394"/>
              <a:chOff x="1919845" y="2887190"/>
              <a:chExt cx="1237258" cy="123825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257104" y="2887190"/>
                <a:ext cx="899999" cy="899999"/>
              </a:xfrm>
              <a:prstGeom prst="rect">
                <a:avLst/>
              </a:prstGeom>
              <a:solidFill>
                <a:srgbClr val="B6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919845" y="3403284"/>
                <a:ext cx="722157" cy="72215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779157" y="2423160"/>
            <a:ext cx="0" cy="225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45E5B8-8DC4-4402-B686-CCFC52DEF170}"/>
              </a:ext>
            </a:extLst>
          </p:cNvPr>
          <p:cNvSpPr txBox="1"/>
          <p:nvPr/>
        </p:nvSpPr>
        <p:spPr>
          <a:xfrm>
            <a:off x="4662384" y="2423160"/>
            <a:ext cx="2250937" cy="22348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课程介绍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基本使用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75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34740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参考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动态排序柱状图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文档，将动态排序柱状图基本的配置加好。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主要是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 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轴配置）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轴配置）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（系列数据配置）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完整的配置参见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动态排序柱状图基本配置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1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模拟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224186-7FBE-4FBA-8E64-9B9E7398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6" y="1755093"/>
            <a:ext cx="7033529" cy="45854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1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649617"/>
            <a:ext cx="9855791" cy="2981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系列中的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换成 上述数据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系列中，通过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encode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来指定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轴 和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轴分别使用哪一列数据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max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修改为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，表示只显示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个国家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模拟数据及代码，参见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将这些数据展示在图表中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1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649617"/>
            <a:ext cx="9855791" cy="19967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让数据动起来的原理很简单，只需要利用定时器，间隔一段时间，修改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中的数据即可。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比如间隔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，随机改变一下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数据，来测试一下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测试代码，参见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让数据动起来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4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519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series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itemStyle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可以设置每一个柱子的颜色，语法如下：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设置柱子的背景色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12E945-B018-41D2-A448-B906D7AA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94" y="2507669"/>
            <a:ext cx="6112433" cy="2881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9A3A5F-C6AF-4565-8BE7-6B4000A8E953}"/>
              </a:ext>
            </a:extLst>
          </p:cNvPr>
          <p:cNvSpPr txBox="1"/>
          <p:nvPr/>
        </p:nvSpPr>
        <p:spPr>
          <a:xfrm>
            <a:off x="611496" y="5691552"/>
            <a:ext cx="6167242" cy="519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案例中的设置代码，参见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82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519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案例中，适合使用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label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来设置，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label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配置项的具体语法是：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设置国旗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A791B0-1715-4EC6-BF39-33BC1247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8" y="2235275"/>
            <a:ext cx="5900843" cy="42997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956B881A-0357-4BA6-8DA8-C5E916EC56D5}"/>
              </a:ext>
            </a:extLst>
          </p:cNvPr>
          <p:cNvSpPr/>
          <p:nvPr/>
        </p:nvSpPr>
        <p:spPr>
          <a:xfrm>
            <a:off x="8104931" y="1579995"/>
            <a:ext cx="3142034" cy="2169512"/>
          </a:xfrm>
          <a:prstGeom prst="cloudCallout">
            <a:avLst>
              <a:gd name="adj1" fmla="val -12164"/>
              <a:gd name="adj2" fmla="val 49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还有一些设置图片的方案，老师写了几个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demo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，在代码文件夹，大家可以参考。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38568E7-D8E4-4E2E-AB01-FB3E93637EDA}"/>
              </a:ext>
            </a:extLst>
          </p:cNvPr>
          <p:cNvSpPr/>
          <p:nvPr/>
        </p:nvSpPr>
        <p:spPr>
          <a:xfrm>
            <a:off x="2380210" y="3730455"/>
            <a:ext cx="236913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9DAA6B-E4E9-478D-9D90-0F35E501A9FA}"/>
              </a:ext>
            </a:extLst>
          </p:cNvPr>
          <p:cNvGrpSpPr/>
          <p:nvPr/>
        </p:nvGrpSpPr>
        <p:grpSpPr>
          <a:xfrm>
            <a:off x="1745931" y="3959055"/>
            <a:ext cx="752736" cy="715718"/>
            <a:chOff x="1745931" y="3959055"/>
            <a:chExt cx="752736" cy="71571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8D80ACE-66ED-40DE-A6EE-703689CE1103}"/>
                </a:ext>
              </a:extLst>
            </p:cNvPr>
            <p:cNvSpPr/>
            <p:nvPr/>
          </p:nvSpPr>
          <p:spPr>
            <a:xfrm>
              <a:off x="1745931" y="4446173"/>
              <a:ext cx="236913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F2AA5A1-59A5-486F-AD3D-F0CD28B635A1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>
            <a:xfrm flipH="1">
              <a:off x="1864388" y="3959055"/>
              <a:ext cx="634279" cy="4871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836E372-98AC-4900-93E8-B3B6611E4FFD}"/>
              </a:ext>
            </a:extLst>
          </p:cNvPr>
          <p:cNvSpPr txBox="1"/>
          <p:nvPr/>
        </p:nvSpPr>
        <p:spPr>
          <a:xfrm>
            <a:off x="8033153" y="5136425"/>
            <a:ext cx="3285590" cy="519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案例中，设置国旗的代码见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29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1" animBg="1"/>
      <p:bldP spid="10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531724" y="3055610"/>
            <a:ext cx="1788859" cy="985540"/>
            <a:chOff x="5274220" y="808509"/>
            <a:chExt cx="1788859" cy="985540"/>
          </a:xfrm>
        </p:grpSpPr>
        <p:grpSp>
          <p:nvGrpSpPr>
            <p:cNvPr id="24" name="组合 23"/>
            <p:cNvGrpSpPr/>
            <p:nvPr/>
          </p:nvGrpSpPr>
          <p:grpSpPr>
            <a:xfrm>
              <a:off x="5493698" y="808509"/>
              <a:ext cx="1569381" cy="985540"/>
              <a:chOff x="5546085" y="808509"/>
              <a:chExt cx="1569381" cy="98554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869612" y="808509"/>
                <a:ext cx="124585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2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546085" y="1332384"/>
                <a:ext cx="15648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>
                        <a:lumMod val="8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阿里巴巴普惠体" panose="00020600040101010101" pitchFamily="18" charset="-122"/>
                  </a:rPr>
                  <a:t>Contents</a:t>
                </a:r>
                <a:endPara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274220" y="945019"/>
              <a:ext cx="516979" cy="517394"/>
              <a:chOff x="1919845" y="2887190"/>
              <a:chExt cx="1237258" cy="123825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257104" y="2887190"/>
                <a:ext cx="899999" cy="899999"/>
              </a:xfrm>
              <a:prstGeom prst="rect">
                <a:avLst/>
              </a:prstGeom>
              <a:solidFill>
                <a:srgbClr val="B6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919845" y="3403284"/>
                <a:ext cx="722157" cy="72215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779157" y="2423160"/>
            <a:ext cx="0" cy="225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45E5B8-8DC4-4402-B686-CCFC52DEF170}"/>
              </a:ext>
            </a:extLst>
          </p:cNvPr>
          <p:cNvSpPr txBox="1"/>
          <p:nvPr/>
        </p:nvSpPr>
        <p:spPr>
          <a:xfrm>
            <a:off x="4662384" y="2423160"/>
            <a:ext cx="2250937" cy="22348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课程介绍</a:t>
            </a:r>
            <a:endParaRPr lang="en-US" altLang="zh-CN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基本使用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15043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真实数据来源于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世界银行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老师已经把数据下载，整理好，就是代码文件夹中的 </a:t>
            </a:r>
            <a:r>
              <a:rPr lang="en-US" altLang="zh-CN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data.json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 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库，将数据取出来，代码参见 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这里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Ajax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获取真实数据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7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5" y="1579995"/>
            <a:ext cx="7818401" cy="1011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这里只需要将前面那个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循环放到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then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方法内部，并修改数据为真实的数据即可，代码参考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这里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将真实数据应用到图表中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0476D-542F-4DC1-A145-7F4C6931E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5" y="2930842"/>
            <a:ext cx="7077569" cy="25555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0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动态</a:t>
            </a:r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GDP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案例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19967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轴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yAxis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的轴线和刻度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图表右下角加入年（参考这个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官方示例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自由选择修改一下字体颜色、背景图片等等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其他补充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5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00" y="-19050"/>
            <a:ext cx="12221210" cy="6864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35" y="4134485"/>
            <a:ext cx="1579245" cy="155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0" y="21590"/>
            <a:ext cx="12166600" cy="685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504315"/>
            <a:ext cx="8731885" cy="4022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910" y="5061585"/>
            <a:ext cx="1301115" cy="128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57" y="2895124"/>
            <a:ext cx="3366286" cy="5494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课程介绍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pic>
        <p:nvPicPr>
          <p:cNvPr id="2" name="q6yJ75Pjyxc89282gJZ_354467711587___hd">
            <a:hlinkClick r:id="" action="ppaction://media"/>
            <a:extLst>
              <a:ext uri="{FF2B5EF4-FFF2-40B4-BE49-F238E27FC236}">
                <a16:creationId xmlns:a16="http://schemas.microsoft.com/office/drawing/2014/main" id="{B068E6EB-A500-4B01-A6E9-C244D568C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615" y="886300"/>
            <a:ext cx="10858769" cy="5611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课程介绍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24892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领略 </a:t>
            </a:r>
            <a:r>
              <a:rPr lang="zh-CN" altLang="en-US" sz="1600" b="1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数据可视化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的魅力（小白）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掌握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图表的基本使用（稍有基础）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配置适合项目需求的图表（稍有基础）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掌握基本的数据处理方法（有一定基础）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库的基本使用（稍有基础）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课程目标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课程介绍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24892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HTML/CSS/JS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制作图表基本步骤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Ajax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获取真实数据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用到的知识点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37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课程介绍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6167242" cy="19967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项目中用到的资料，老师已经放到百度网盘了。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资料下载地址及密码：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链接：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https://pan.baidu.com/s/1L22giISr-TIFgPRYUZ-qJA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提取码：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ze49 </a:t>
            </a:r>
            <a:endParaRPr lang="zh-CN" altLang="en-US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课堂资料下载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8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0" y="2540"/>
            <a:ext cx="12166600" cy="6871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504315"/>
            <a:ext cx="8731885" cy="4022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910" y="5061585"/>
            <a:ext cx="1301115" cy="128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531724" y="3055610"/>
            <a:ext cx="1788859" cy="985540"/>
            <a:chOff x="5274220" y="808509"/>
            <a:chExt cx="1788859" cy="985540"/>
          </a:xfrm>
        </p:grpSpPr>
        <p:grpSp>
          <p:nvGrpSpPr>
            <p:cNvPr id="24" name="组合 23"/>
            <p:cNvGrpSpPr/>
            <p:nvPr/>
          </p:nvGrpSpPr>
          <p:grpSpPr>
            <a:xfrm>
              <a:off x="5493698" y="808509"/>
              <a:ext cx="1569381" cy="985540"/>
              <a:chOff x="5546085" y="808509"/>
              <a:chExt cx="1569381" cy="98554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869612" y="808509"/>
                <a:ext cx="124585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546085" y="1332384"/>
                <a:ext cx="15648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阿里巴巴普惠体" panose="00020600040101010101" pitchFamily="18" charset="-122"/>
                  </a:rPr>
                  <a:t>Contents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274220" y="945019"/>
              <a:ext cx="516979" cy="517394"/>
              <a:chOff x="1919845" y="2887190"/>
              <a:chExt cx="1237258" cy="123825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257104" y="2887190"/>
                <a:ext cx="899999" cy="899999"/>
              </a:xfrm>
              <a:prstGeom prst="rect">
                <a:avLst/>
              </a:prstGeom>
              <a:solidFill>
                <a:srgbClr val="B6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919845" y="3403284"/>
                <a:ext cx="722157" cy="72215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779157" y="2423160"/>
            <a:ext cx="0" cy="225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45E5B8-8DC4-4402-B686-CCFC52DEF170}"/>
              </a:ext>
            </a:extLst>
          </p:cNvPr>
          <p:cNvSpPr txBox="1"/>
          <p:nvPr/>
        </p:nvSpPr>
        <p:spPr>
          <a:xfrm>
            <a:off x="4662384" y="2423160"/>
            <a:ext cx="2250937" cy="22348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课程介绍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基本使用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图表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45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33" name="矩形 3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10132" y="240884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echarts</a:t>
            </a:r>
            <a:r>
              <a:rPr lang="zh-CN" altLang="en-US" sz="2400">
                <a:solidFill>
                  <a:srgbClr val="40404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M" panose="00020600040101010101" pitchFamily="18" charset="-122"/>
              </a:rPr>
              <a:t>基本使用</a:t>
            </a:r>
            <a:endParaRPr lang="zh-CN" altLang="en-US" sz="2400" b="1" dirty="0">
              <a:solidFill>
                <a:srgbClr val="40404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阿里巴巴普惠体 M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DB2F97-297C-4163-8B2B-4B0E38C1634C}"/>
              </a:ext>
            </a:extLst>
          </p:cNvPr>
          <p:cNvSpPr txBox="1"/>
          <p:nvPr/>
        </p:nvSpPr>
        <p:spPr>
          <a:xfrm>
            <a:off x="611496" y="1579995"/>
            <a:ext cx="10022746" cy="39665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 下载的 资料（</a:t>
            </a:r>
            <a:r>
              <a:rPr lang="en-US" altLang="zh-CN" sz="1600" b="1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lang="zh-CN" altLang="en-US" sz="1600" b="1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 使用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vscode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或其他代码编辑器打开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查看官方 文档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使用手册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，根据这个手册，可以学到，使用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大概分为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个步骤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创建一个具有宽高的盒子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 </a:t>
            </a:r>
            <a:r>
              <a:rPr lang="en-US" altLang="zh-CN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设置配置项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生成图表</a:t>
            </a:r>
            <a:endParaRPr lang="en-US" altLang="zh-CN" sz="160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完整代码见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这里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62A096-405C-4637-8DC0-1104520A25B8}"/>
              </a:ext>
            </a:extLst>
          </p:cNvPr>
          <p:cNvSpPr txBox="1"/>
          <p:nvPr/>
        </p:nvSpPr>
        <p:spPr>
          <a:xfrm>
            <a:off x="611496" y="1074821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分钟上手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echarts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  <a:scene3d>
          <a:camera prst="orthographicFront"/>
          <a:lightRig rig="threePt" dir="t"/>
        </a:scene3d>
        <a:sp3d contourW="12700"/>
      </a:bodyPr>
      <a:lstStyle>
        <a:defPPr algn="r">
          <a:defRPr b="1" dirty="0" smtClean="0">
            <a:solidFill>
              <a:schemeClr val="tx1">
                <a:lumMod val="75000"/>
                <a:lumOff val="25000"/>
              </a:schemeClr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740</Words>
  <Application>Microsoft Office PowerPoint</Application>
  <PresentationFormat>宽屏</PresentationFormat>
  <Paragraphs>122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阿里巴巴普惠体</vt:lpstr>
      <vt:lpstr>思源黑体 CN Light</vt:lpstr>
      <vt:lpstr>思源黑体 CN Regular</vt:lpstr>
      <vt:lpstr>Arial</vt:lpstr>
      <vt:lpstr>Calibri</vt:lpstr>
      <vt:lpstr>Calibri Light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tang fengpo</cp:lastModifiedBy>
  <cp:revision>266</cp:revision>
  <dcterms:created xsi:type="dcterms:W3CDTF">2020-05-05T02:22:00Z</dcterms:created>
  <dcterms:modified xsi:type="dcterms:W3CDTF">2022-04-05T09:15:36Z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FC022D7DABDE47D5917AE531BE4BEA5B</vt:lpwstr>
  </property>
  <property fmtid="{D5CDD505-2E9C-101B-9397-08002B2CF9AE}" pid="3" name="KSOProductBuildVer">
    <vt:lpwstr>2052-11.1.0.11365</vt:lpwstr>
  </property>
</Properties>
</file>